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25">
          <p15:clr>
            <a:srgbClr val="A4A3A4"/>
          </p15:clr>
        </p15:guide>
        <p15:guide id="2" pos="1209">
          <p15:clr>
            <a:srgbClr val="A4A3A4"/>
          </p15:clr>
        </p15:guide>
        <p15:guide id="3" pos="2955">
          <p15:clr>
            <a:srgbClr val="A4A3A4"/>
          </p15:clr>
        </p15:guide>
        <p15:guide id="4" pos="2071">
          <p15:clr>
            <a:srgbClr val="A4A3A4"/>
          </p15:clr>
        </p15:guide>
        <p15:guide id="5" pos="3840">
          <p15:clr>
            <a:srgbClr val="A4A3A4"/>
          </p15:clr>
        </p15:guide>
        <p15:guide id="6" pos="4702">
          <p15:clr>
            <a:srgbClr val="A4A3A4"/>
          </p15:clr>
        </p15:guide>
        <p15:guide id="7" pos="5586">
          <p15:clr>
            <a:srgbClr val="A4A3A4"/>
          </p15:clr>
        </p15:guide>
        <p15:guide id="8" pos="7333">
          <p15:clr>
            <a:srgbClr val="A4A3A4"/>
          </p15:clr>
        </p15:guide>
        <p15:guide id="9" orient="horz" pos="3952">
          <p15:clr>
            <a:srgbClr val="A4A3A4"/>
          </p15:clr>
        </p15:guide>
        <p15:guide id="10" pos="6471">
          <p15:clr>
            <a:srgbClr val="A4A3A4"/>
          </p15:clr>
        </p15:guide>
        <p15:guide id="11" orient="horz" pos="9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837" autoAdjust="0"/>
  </p:normalViewPr>
  <p:slideViewPr>
    <p:cSldViewPr snapToGrid="0">
      <p:cViewPr varScale="1">
        <p:scale>
          <a:sx n="103" d="100"/>
          <a:sy n="103" d="100"/>
        </p:scale>
        <p:origin x="540" y="96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6921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1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2bca16659_1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02bca1665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3506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2bca16659_1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В исследовании применены Calinski-Harabasz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index (CH) и Silhouette index (S). Calinski-Harabasz index (CH) измеряет степень диспер-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сии внутри каждого кластера по сравнению с дисперсией между кластерами, что позволяет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оценить насколько четко выделены кластеры относительно друг друга. Silhouette index (S)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оценивает схожеть элементов внутри кластеров, вычисляя среднее значение характеристики,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которая показывает, насколько близко каждая точка находится к точкам своего кластера по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сравнению с точками из соседних кластеров, тем самым указывая на точность распределения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точек по кластерам.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202bca16659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013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b4ce40c6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Наилучший результат кластеризации данных биграмм объединенного корпуса достиг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значений 4576.571 по Calinski-Harabasz index и -0.1538 Shilouette index, что говорит об удо-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влетворительном, но пока недостаточном уровне точности кластеризации. Использованы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эмбеддинги CBOW размерности 20, значения гиперпараметров: wishart neighbors = 1000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significance level = 50000. Был выделен кластер, содержащий 12207 "красных точек" из их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общего количества, которое составляет 14180 - биграмм, встречающихся исключительно в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текстах с проявлением архетипов. Гиперпатаметры для алгоритма Уишарта были подобра-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ны эмпирическим методом, путём перебора значений гиперпараметров по сетке и улучшения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результатов выбраных метрик кластеризации.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db4ce40c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752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02bca16659_1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В ходе исследования успешно применены методы обработки и подготовки корпусов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языка для анализа. Разработано приложение для распознавания аудиофайлов и дополнения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корпуса текстов с явным проявлением архетипов. Успешно применены алгоритмы построения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эмбеддингов различных типов и любых размерностей. Эти данные служат фундаментом для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дальнейшего исследования пространства естественного языка.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“Текст слайда”</a:t>
            </a:r>
            <a:b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Возможно использование большей длины n-грамм или других методов кластеризации, дополнительных внутренних метрик качества кластеризации для более точного подбора значений гиперпараметров алгоритмов кластеризации.</a:t>
            </a: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Аймара</a:t>
            </a:r>
            <a:br>
              <a:rPr lang="ru-RU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500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Следующим этапом исследования может быть разработка лемматизатора для языка, его</a:t>
            </a:r>
            <a:endParaRPr sz="1500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отладка с помощью носителя языка, дополнение корпуса литературы и исследования семантического пространства и особенностей языка.</a:t>
            </a:r>
            <a:endParaRPr sz="1500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202bca16659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910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0058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51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29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2bca16659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02bca1665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590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2bca16659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02bca1665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27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2bca16659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Проговорить, зачем нужны эмбеддинги в общем (Эмбеддинги преобразуют слова в многомерное векторное пространство, где семантически близкие слова находятся ближе друг к другу. Это позволяет алгоритмам машинного обучения легче обрабатывать естественный язык, применяя математические операции к словам.)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Так же проговорить про n-граммы и то, почему рассматриваются именно они</a:t>
            </a:r>
            <a:endParaRPr/>
          </a:p>
        </p:txBody>
      </p:sp>
      <p:sp>
        <p:nvSpPr>
          <p:cNvPr id="240" name="Google Shape;240;g202bca1665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134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2bca16659_1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Алгоритм используется для визуализации многомерного пространства на двухмерной плоскости.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“текст слайда”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Визуализация позволила наглядно представить, как архетипические n-граммы группируются в многомерном пространстве, и обнаружить кластеры, связанные с глубинными психологическими процессами.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02bca16659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678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2bca16659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02bca16659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859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2bca16659_1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Заметим, что красные точки расположены близко друг к другу в общих кластерах,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иногда составляют отдельные более плтоные кластеры меньшего размера, состоящие в ос-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новном из биграмм, уникальных для в текстов с проявлением архетипов.</a:t>
            </a: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02bca1665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63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">
  <p:cSld name="Облож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A blue circle with white tex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859" y="962173"/>
            <a:ext cx="886499" cy="88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2"/>
          <p:cNvCxnSpPr/>
          <p:nvPr/>
        </p:nvCxnSpPr>
        <p:spPr>
          <a:xfrm>
            <a:off x="6090212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8;p2"/>
          <p:cNvCxnSpPr/>
          <p:nvPr/>
        </p:nvCxnSpPr>
        <p:spPr>
          <a:xfrm>
            <a:off x="8642581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9;p2"/>
          <p:cNvCxnSpPr/>
          <p:nvPr/>
        </p:nvCxnSpPr>
        <p:spPr>
          <a:xfrm>
            <a:off x="11179047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4300"/>
              <a:buFont typeface="Arial"/>
              <a:buNone/>
              <a:defRPr sz="4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body" idx="4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чистый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A204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_2">
  <p:cSld name="чистый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2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" name="Google Shape;140;p12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12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12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2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1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вет">
  <p:cSld name="цв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3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13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13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13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3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1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body" idx="4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3"/>
          <p:cNvSpPr/>
          <p:nvPr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3"/>
          <p:cNvSpPr/>
          <p:nvPr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3"/>
          <p:cNvSpPr/>
          <p:nvPr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/>
          <p:nvPr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/>
          <p:nvPr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1">
  <p:cSld name="Текст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3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28;p3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29;p3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p3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3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3"/>
          <p:cNvSpPr>
            <a:spLocks noGrp="1"/>
          </p:cNvSpPr>
          <p:nvPr>
            <p:ph type="pic" idx="2"/>
          </p:nvPr>
        </p:nvSpPr>
        <p:spPr>
          <a:xfrm>
            <a:off x="6684653" y="1447790"/>
            <a:ext cx="4325167" cy="4325107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585897" y="2379663"/>
            <a:ext cx="5245561" cy="339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2">
  <p:cSld name="Текст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4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" name="Google Shape;41;p4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" name="Google Shape;42;p4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43;p4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4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3"/>
          </p:nvPr>
        </p:nvSpPr>
        <p:spPr>
          <a:xfrm>
            <a:off x="585897" y="2379663"/>
            <a:ext cx="11057971" cy="374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3">
  <p:cSld name="Текст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5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" name="Google Shape;53;p5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" name="Google Shape;54;p5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5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5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6259892" y="2379663"/>
            <a:ext cx="5383968" cy="345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  <a:defRPr sz="3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_1">
  <p:cSld name="График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6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6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68;p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6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70;p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4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5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>
            <a:spLocks noGrp="1"/>
          </p:cNvSpPr>
          <p:nvPr>
            <p:ph type="chart" idx="6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_2">
  <p:cSld name="График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7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" name="Google Shape;81;p7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" name="Google Shape;82;p7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" name="Google Shape;83;p7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7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" name="Google Shape;85;p7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chart" idx="5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6"/>
          </p:nvPr>
        </p:nvSpPr>
        <p:spPr>
          <a:xfrm>
            <a:off x="585788" y="1447064"/>
            <a:ext cx="4322762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body" idx="7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фры">
  <p:cSld name="Цифр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8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8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8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4"/>
          </p:nvPr>
        </p:nvSpPr>
        <p:spPr>
          <a:xfrm>
            <a:off x="575076" y="4103994"/>
            <a:ext cx="2758143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5"/>
          </p:nvPr>
        </p:nvSpPr>
        <p:spPr>
          <a:xfrm>
            <a:off x="4047007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body" idx="6"/>
          </p:nvPr>
        </p:nvSpPr>
        <p:spPr>
          <a:xfrm>
            <a:off x="7518938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body" idx="7"/>
          </p:nvPr>
        </p:nvSpPr>
        <p:spPr>
          <a:xfrm>
            <a:off x="575076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8"/>
          <p:cNvSpPr txBox="1">
            <a:spLocks noGrp="1"/>
          </p:cNvSpPr>
          <p:nvPr>
            <p:ph type="body" idx="8"/>
          </p:nvPr>
        </p:nvSpPr>
        <p:spPr>
          <a:xfrm>
            <a:off x="4047007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body" idx="9"/>
          </p:nvPr>
        </p:nvSpPr>
        <p:spPr>
          <a:xfrm>
            <a:off x="7518938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_1">
  <p:cSld name="Таблица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9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9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9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9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9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9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4"/>
          </p:nvPr>
        </p:nvSpPr>
        <p:spPr>
          <a:xfrm>
            <a:off x="585787" y="1447065"/>
            <a:ext cx="11058065" cy="30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body" idx="5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_2">
  <p:cSld name="Таблица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0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10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10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10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0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1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body" idx="4"/>
          </p:nvPr>
        </p:nvSpPr>
        <p:spPr>
          <a:xfrm>
            <a:off x="585787" y="1447064"/>
            <a:ext cx="7617877" cy="53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body" idx="5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6"/>
          </p:nvPr>
        </p:nvSpPr>
        <p:spPr>
          <a:xfrm>
            <a:off x="8686807" y="2208363"/>
            <a:ext cx="2930666" cy="257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027975" y="2404675"/>
            <a:ext cx="8163300" cy="19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970"/>
              <a:t>Исследование подобластей в семантическом пространстве естественного языка,</a:t>
            </a:r>
            <a:endParaRPr sz="297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970"/>
              <a:t>связанных с описанием глубинных психологических процессов</a:t>
            </a:r>
            <a:endParaRPr sz="297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870"/>
              <a:buFont typeface="Arial"/>
              <a:buNone/>
            </a:pPr>
            <a:endParaRPr sz="2970"/>
          </a:p>
        </p:txBody>
      </p:sp>
      <p:sp>
        <p:nvSpPr>
          <p:cNvPr id="184" name="Google Shape;184;p14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Исследовательский проект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4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</a:pPr>
            <a:r>
              <a:rPr lang="ru-RU"/>
              <a:t>Выполнил: Мазаев Илья Александрович БПМИ228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</a:pPr>
            <a:r>
              <a:rPr lang="ru-RU"/>
              <a:t>Руководитель: Громов Василий Александрович, профессор, заместитель руководителя департамента, ФКН ВШЭ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title"/>
          </p:nvPr>
        </p:nvSpPr>
        <p:spPr>
          <a:xfrm>
            <a:off x="330373" y="1057490"/>
            <a:ext cx="107148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Ещё примеры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2872100" y="32445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5760775" y="328375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23"/>
          <p:cNvPicPr preferRelativeResize="0"/>
          <p:nvPr/>
        </p:nvPicPr>
        <p:blipFill rotWithShape="1">
          <a:blip r:embed="rId3">
            <a:alphaModFix/>
          </a:blip>
          <a:srcRect l="3780" t="2650" r="3567" b="2688"/>
          <a:stretch/>
        </p:blipFill>
        <p:spPr>
          <a:xfrm>
            <a:off x="154925" y="1506500"/>
            <a:ext cx="4586024" cy="4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3"/>
          <p:cNvSpPr txBox="1">
            <a:spLocks noGrp="1"/>
          </p:cNvSpPr>
          <p:nvPr>
            <p:ph type="body" idx="4"/>
          </p:nvPr>
        </p:nvSpPr>
        <p:spPr>
          <a:xfrm>
            <a:off x="1563898" y="6012924"/>
            <a:ext cx="942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 sz="800" i="1"/>
              <a:t>CBOW (dim=40) M</a:t>
            </a:r>
            <a:endParaRPr sz="800" i="1"/>
          </a:p>
        </p:txBody>
      </p:sp>
      <p:pic>
        <p:nvPicPr>
          <p:cNvPr id="308" name="Google Shape;308;p23"/>
          <p:cNvPicPr preferRelativeResize="0"/>
          <p:nvPr/>
        </p:nvPicPr>
        <p:blipFill rotWithShape="1">
          <a:blip r:embed="rId4">
            <a:alphaModFix/>
          </a:blip>
          <a:srcRect l="3834" t="3487" r="1941" b="5204"/>
          <a:stretch/>
        </p:blipFill>
        <p:spPr>
          <a:xfrm>
            <a:off x="6849825" y="1834500"/>
            <a:ext cx="5069402" cy="44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3"/>
          <p:cNvSpPr txBox="1">
            <a:spLocks noGrp="1"/>
          </p:cNvSpPr>
          <p:nvPr>
            <p:ph type="body" idx="4"/>
          </p:nvPr>
        </p:nvSpPr>
        <p:spPr>
          <a:xfrm>
            <a:off x="8913373" y="6431224"/>
            <a:ext cx="942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 sz="800" i="1"/>
              <a:t>CBOW (dim=40) A</a:t>
            </a:r>
            <a:endParaRPr sz="800" i="1"/>
          </a:p>
        </p:txBody>
      </p:sp>
      <p:pic>
        <p:nvPicPr>
          <p:cNvPr id="310" name="Google Shape;310;p23"/>
          <p:cNvPicPr preferRelativeResize="0"/>
          <p:nvPr/>
        </p:nvPicPr>
        <p:blipFill rotWithShape="1">
          <a:blip r:embed="rId5">
            <a:alphaModFix/>
          </a:blip>
          <a:srcRect l="7322" t="4024" r="7932" b="6737"/>
          <a:stretch/>
        </p:blipFill>
        <p:spPr>
          <a:xfrm>
            <a:off x="4489725" y="150700"/>
            <a:ext cx="2933599" cy="28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107148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Кластеризация, объективный анализ пространства</a:t>
            </a:r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body" idx="3"/>
          </p:nvPr>
        </p:nvSpPr>
        <p:spPr>
          <a:xfrm>
            <a:off x="585900" y="2379675"/>
            <a:ext cx="5384100" cy="23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/>
              <a:t>Алгоритм кластеризации Уишарта.</a:t>
            </a:r>
            <a:endParaRPr sz="18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Алгоритм Уишарта наилучшим образом подходит для кластеризации сложно структурированного семантического пространства языка за счет его способности обнаруживать интенсивно сгруппированные кластеры без необходимости предварительного определения числа кластеров.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2872100" y="32445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4"/>
          <p:cNvSpPr/>
          <p:nvPr/>
        </p:nvSpPr>
        <p:spPr>
          <a:xfrm>
            <a:off x="5760775" y="328375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4"/>
          <p:cNvSpPr txBox="1">
            <a:spLocks noGrp="1"/>
          </p:cNvSpPr>
          <p:nvPr>
            <p:ph type="body" idx="4"/>
          </p:nvPr>
        </p:nvSpPr>
        <p:spPr>
          <a:xfrm>
            <a:off x="7464422" y="5894549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Для эффективного использования ресурсов суперкомпьютера алгоритм был адаптирован для работы в многоядерном режиме.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endParaRPr sz="1200"/>
          </a:p>
        </p:txBody>
      </p:sp>
      <p:pic>
        <p:nvPicPr>
          <p:cNvPr id="323" name="Google Shape;323;p24"/>
          <p:cNvPicPr preferRelativeResize="0"/>
          <p:nvPr/>
        </p:nvPicPr>
        <p:blipFill rotWithShape="1">
          <a:blip r:embed="rId3">
            <a:alphaModFix/>
          </a:blip>
          <a:srcRect l="4097" r="13625"/>
          <a:stretch/>
        </p:blipFill>
        <p:spPr>
          <a:xfrm>
            <a:off x="7360850" y="2573850"/>
            <a:ext cx="4517500" cy="28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4"/>
          <p:cNvSpPr txBox="1">
            <a:spLocks noGrp="1"/>
          </p:cNvSpPr>
          <p:nvPr>
            <p:ph type="body" idx="4"/>
          </p:nvPr>
        </p:nvSpPr>
        <p:spPr>
          <a:xfrm>
            <a:off x="585900" y="5096300"/>
            <a:ext cx="43362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Для оценки качества кластеризации применены внутренние метрики качества кластеризации Calinski-Harabasz index и Silhouette index 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330" name="Google Shape;330;p25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107148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Полученные результаты</a:t>
            </a:r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body" idx="3"/>
          </p:nvPr>
        </p:nvSpPr>
        <p:spPr>
          <a:xfrm>
            <a:off x="585898" y="2379663"/>
            <a:ext cx="4322400" cy="23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Наилучший результат кластеризации данных биграмм объединенного корпуса достиг значений 4577 по Calinski-Harabasz index и -0.154 Shilouette index.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Был выделен кластер, содержащий 86% "красных точек" - биграмм встречающихся исключительно 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текстах с проявлением архетипов.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pic>
        <p:nvPicPr>
          <p:cNvPr id="335" name="Google Shape;335;p25"/>
          <p:cNvPicPr preferRelativeResize="0"/>
          <p:nvPr/>
        </p:nvPicPr>
        <p:blipFill rotWithShape="1">
          <a:blip r:embed="rId3">
            <a:alphaModFix/>
          </a:blip>
          <a:srcRect l="8614" t="5794" r="4550" b="7066"/>
          <a:stretch/>
        </p:blipFill>
        <p:spPr>
          <a:xfrm>
            <a:off x="6369450" y="1173150"/>
            <a:ext cx="4774603" cy="478611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5"/>
          <p:cNvSpPr txBox="1">
            <a:spLocks noGrp="1"/>
          </p:cNvSpPr>
          <p:nvPr>
            <p:ph type="body" idx="4"/>
          </p:nvPr>
        </p:nvSpPr>
        <p:spPr>
          <a:xfrm>
            <a:off x="8329897" y="6177299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 sz="800" i="1"/>
              <a:t>CBOW (dim=200) M</a:t>
            </a:r>
            <a:endParaRPr sz="800" i="1"/>
          </a:p>
        </p:txBody>
      </p:sp>
      <p:sp>
        <p:nvSpPr>
          <p:cNvPr id="337" name="Google Shape;337;p25"/>
          <p:cNvSpPr/>
          <p:nvPr/>
        </p:nvSpPr>
        <p:spPr>
          <a:xfrm>
            <a:off x="2872100" y="32445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5"/>
          <p:cNvSpPr/>
          <p:nvPr/>
        </p:nvSpPr>
        <p:spPr>
          <a:xfrm>
            <a:off x="5593800" y="328375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344" name="Google Shape;344;p2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345" name="Google Shape;345;p26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107148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Выводы</a:t>
            </a:r>
            <a:endParaRPr/>
          </a:p>
        </p:txBody>
      </p:sp>
      <p:sp>
        <p:nvSpPr>
          <p:cNvPr id="346" name="Google Shape;346;p26"/>
          <p:cNvSpPr txBox="1">
            <a:spLocks noGrp="1"/>
          </p:cNvSpPr>
          <p:nvPr>
            <p:ph type="body" idx="3"/>
          </p:nvPr>
        </p:nvSpPr>
        <p:spPr>
          <a:xfrm>
            <a:off x="585900" y="2379675"/>
            <a:ext cx="6212700" cy="20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/>
              <a:t>Использование алгоритма Уишарта для кластеризации показало его потенциальную применимость для идентификации семантических траекторий в текстах, поиск кластеров, относящихся к проявлению архетипов в тексте. Однако, достигнутая точность кластеризации оказалась недостаточной для разработки алгоритма для автоматической разметки архетипов в тексте.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47" name="Google Shape;347;p26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348" name="Google Shape;348;p26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349" name="Google Shape;349;p26"/>
          <p:cNvSpPr txBox="1"/>
          <p:nvPr/>
        </p:nvSpPr>
        <p:spPr>
          <a:xfrm>
            <a:off x="6481900" y="4010550"/>
            <a:ext cx="5089800" cy="2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</a:rPr>
              <a:t>Рассматривается возможность применения показавших свою эффективность методов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</a:rPr>
              <a:t>исследования семантического пространства для продолжения исследования языка Аймара.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350" name="Google Shape;350;p26"/>
          <p:cNvSpPr/>
          <p:nvPr/>
        </p:nvSpPr>
        <p:spPr>
          <a:xfrm>
            <a:off x="2872100" y="32445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5441100" y="32445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Актуальность работы</a:t>
            </a:r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body" idx="3"/>
          </p:nvPr>
        </p:nvSpPr>
        <p:spPr>
          <a:xfrm>
            <a:off x="585899" y="2379675"/>
            <a:ext cx="5793000" cy="3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900"/>
              <a:t>Актуальность исследования заключается в применении современных методов анализа естественного языка для выделения наиболее важных признаков и закономерностей в тексте, которые могут быть использованы для разработки не имеющего аналогов алгоритма обнаружения и выделения архетипов личности в литературном тексте или речи человека.</a:t>
            </a:r>
            <a:endParaRPr sz="1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endParaRPr sz="1900"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pic>
        <p:nvPicPr>
          <p:cNvPr id="197" name="Google Shape;1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8" y="1785925"/>
            <a:ext cx="555307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5"/>
          <p:cNvSpPr/>
          <p:nvPr/>
        </p:nvSpPr>
        <p:spPr>
          <a:xfrm>
            <a:off x="2577700" y="328425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5"/>
          <p:cNvSpPr/>
          <p:nvPr/>
        </p:nvSpPr>
        <p:spPr>
          <a:xfrm>
            <a:off x="5726150" y="324513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Задачи</a:t>
            </a:r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body" idx="3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ru-RU" sz="1700"/>
              <a:t>Сбор и предобработка текстовых данных.</a:t>
            </a:r>
            <a:endParaRPr sz="17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ru-RU" sz="1700"/>
              <a:t>Применение методов анализа естественного языка.</a:t>
            </a:r>
            <a:endParaRPr sz="17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ru-RU" sz="1700"/>
              <a:t>Кластеризация данных и анализ семантического пространства.</a:t>
            </a:r>
            <a:endParaRPr sz="17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body" idx="5"/>
          </p:nvPr>
        </p:nvSpPr>
        <p:spPr>
          <a:xfrm>
            <a:off x="6259892" y="2379663"/>
            <a:ext cx="5383968" cy="345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3"/>
              <a:t>Цель: </a:t>
            </a:r>
            <a:endParaRPr sz="4103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Поиск и исследование подобластей в семантическом пространстве естественного языка,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связанных с описанием глубинных психологических процессов.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11" name="Google Shape;211;p16"/>
          <p:cNvSpPr/>
          <p:nvPr/>
        </p:nvSpPr>
        <p:spPr>
          <a:xfrm>
            <a:off x="2785525" y="44425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5593800" y="328425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107148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Постановка цели в терминах предметной области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3"/>
          </p:nvPr>
        </p:nvSpPr>
        <p:spPr>
          <a:xfrm>
            <a:off x="585900" y="2379675"/>
            <a:ext cx="5617500" cy="23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900"/>
              <a:t>Исследование реализуется через кластеризацию и анализ текстовых данных, где каждая n-грамма текста рассматривается как вектор в многомерном пространстве. С использованием алгоритмов кластеризации и визуализации (t-SNE) исследуются семантические отношения и структуры, связанные с архетипами.</a:t>
            </a:r>
            <a:endParaRPr sz="1900"/>
          </a:p>
        </p:txBody>
      </p:sp>
      <p:sp>
        <p:nvSpPr>
          <p:cNvPr id="220" name="Google Shape;220;p17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body" idx="5"/>
          </p:nvPr>
        </p:nvSpPr>
        <p:spPr>
          <a:xfrm>
            <a:off x="6896100" y="2379675"/>
            <a:ext cx="47478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r>
              <a:rPr lang="ru-RU" sz="2500"/>
              <a:t>Этапы исследования:</a:t>
            </a:r>
            <a:br>
              <a:rPr lang="ru-RU" sz="2500"/>
            </a:b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sz="2500"/>
              <a:t>Подготовка текста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sz="2500"/>
              <a:t>Эмбеддинги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sz="2500"/>
              <a:t>Пространство языка 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sz="2500"/>
              <a:t>Визуализация 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sz="2500"/>
              <a:t>Кластеризация</a:t>
            </a:r>
            <a:endParaRPr sz="2500"/>
          </a:p>
        </p:txBody>
      </p:sp>
      <p:sp>
        <p:nvSpPr>
          <p:cNvPr id="222" name="Google Shape;222;p17"/>
          <p:cNvSpPr/>
          <p:nvPr/>
        </p:nvSpPr>
        <p:spPr>
          <a:xfrm>
            <a:off x="2872100" y="32445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5593800" y="32445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107148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Подготовка текста</a:t>
            </a:r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body" idx="3"/>
          </p:nvPr>
        </p:nvSpPr>
        <p:spPr>
          <a:xfrm>
            <a:off x="585900" y="2379675"/>
            <a:ext cx="5384100" cy="23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600"/>
              <a:t>Сбор корпуса с проявлением архетипов</a:t>
            </a: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600"/>
              <a:t>Разработка приложения для распознавания аудио записей психотерапевтических сессий</a:t>
            </a:r>
            <a:endParaRPr sz="160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600" u="sng"/>
              <a:t>Объединение и лемматизация </a:t>
            </a:r>
            <a:r>
              <a:rPr lang="ru-RU" sz="1600"/>
              <a:t>корпусов</a:t>
            </a:r>
            <a:r>
              <a:rPr lang="ru-RU" sz="1600" u="sng"/>
              <a:t> </a:t>
            </a:r>
            <a:endParaRPr sz="1600" u="sng"/>
          </a:p>
        </p:txBody>
      </p:sp>
      <p:sp>
        <p:nvSpPr>
          <p:cNvPr id="232" name="Google Shape;232;p18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5"/>
          </p:nvPr>
        </p:nvSpPr>
        <p:spPr>
          <a:xfrm>
            <a:off x="6259892" y="3110663"/>
            <a:ext cx="53841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r>
              <a:rPr lang="ru-RU" sz="2000"/>
              <a:t>Пример лемматизации: </a:t>
            </a:r>
            <a:endParaRPr sz="20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endParaRPr sz="20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r>
              <a:rPr lang="ru-RU" sz="2000"/>
              <a:t>Поэтому мы имеем право сказать, что слова Шиллера и поныне не утратили своего значения.</a:t>
            </a:r>
            <a:endParaRPr sz="20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endParaRPr sz="20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endParaRPr sz="20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endParaRPr sz="20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r>
              <a:rPr lang="ru-RU" sz="2000"/>
              <a:t>поэтому мы иметь право сказать, что слово шиллер и поныне не утратить свой значения</a:t>
            </a:r>
            <a:endParaRPr sz="20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endParaRPr sz="2000"/>
          </a:p>
        </p:txBody>
      </p:sp>
      <p:sp>
        <p:nvSpPr>
          <p:cNvPr id="234" name="Google Shape;234;p18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>
            <a:off x="2872100" y="32445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5760775" y="328375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8441800" y="4368200"/>
            <a:ext cx="376500" cy="642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574950" y="1447800"/>
            <a:ext cx="97257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Создание эмбеддингов слов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body" idx="3"/>
          </p:nvPr>
        </p:nvSpPr>
        <p:spPr>
          <a:xfrm>
            <a:off x="585900" y="2379675"/>
            <a:ext cx="4105200" cy="23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/>
              <a:t>SVD</a:t>
            </a:r>
            <a:endParaRPr sz="20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Использует TF-IDF матрицу, которая измеряет важность слова в тексте, относительно его частоты в корпусе текстов. После применения SVD, матрица сжимается, сохраняя наиболее значимые компоненты векторов, соответствующих словам</a:t>
            </a:r>
            <a:endParaRPr sz="1800"/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4"/>
          </p:nvPr>
        </p:nvSpPr>
        <p:spPr>
          <a:xfrm>
            <a:off x="585897" y="5504424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body" idx="5"/>
          </p:nvPr>
        </p:nvSpPr>
        <p:spPr>
          <a:xfrm>
            <a:off x="4772373" y="2379675"/>
            <a:ext cx="39342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r>
              <a:rPr lang="ru-RU" sz="2000" b="1"/>
              <a:t>CBOW</a:t>
            </a:r>
            <a:endParaRPr sz="2000"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endParaRPr sz="2000"/>
          </a:p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r>
              <a:rPr lang="ru-RU" sz="1800"/>
              <a:t>Предсказывает текущее слово на основе его контекста. </a:t>
            </a:r>
            <a:br>
              <a:rPr lang="ru-RU" sz="1800"/>
            </a:br>
            <a:r>
              <a:rPr lang="ru-RU" sz="1800"/>
              <a:t/>
            </a:r>
            <a:br>
              <a:rPr lang="ru-RU" sz="1800"/>
            </a:br>
            <a:r>
              <a:rPr lang="ru-RU" sz="1800"/>
              <a:t>	Результатом являются векторы слов, которые отражают их семантическую близость.</a:t>
            </a:r>
            <a:br>
              <a:rPr lang="ru-RU" sz="1800"/>
            </a:br>
            <a:r>
              <a:rPr lang="ru-RU" sz="1800"/>
              <a:t/>
            </a:r>
            <a:br>
              <a:rPr lang="ru-RU" sz="1800"/>
            </a:br>
            <a:r>
              <a:rPr lang="ru-RU" sz="1700"/>
              <a:t>&lt;king&gt; - &lt;queen&gt; = &lt;man&gt; - &lt;woman&gt;</a:t>
            </a:r>
            <a:endParaRPr sz="1700"/>
          </a:p>
        </p:txBody>
      </p:sp>
      <p:sp>
        <p:nvSpPr>
          <p:cNvPr id="248" name="Google Shape;248;p19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872100" y="32445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5760775" y="328375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6573" y="2280200"/>
            <a:ext cx="3352701" cy="4387276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pic>
      <p:cxnSp>
        <p:nvCxnSpPr>
          <p:cNvPr id="252" name="Google Shape;252;p19"/>
          <p:cNvCxnSpPr/>
          <p:nvPr/>
        </p:nvCxnSpPr>
        <p:spPr>
          <a:xfrm>
            <a:off x="4641150" y="2280200"/>
            <a:ext cx="0" cy="266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107148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Визуализация семантического пространства</a:t>
            </a:r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3"/>
          </p:nvPr>
        </p:nvSpPr>
        <p:spPr>
          <a:xfrm>
            <a:off x="585900" y="2379675"/>
            <a:ext cx="5384100" cy="23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/>
              <a:t>t-SNE</a:t>
            </a:r>
            <a:endParaRPr sz="2000" b="1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t-SNE начинает с вычисления вероятностей попарного сходства объектов в исходном пространстве так, что похожие объекты выбираются с высокой вероятностью, различные - с низкой. Алгоритм стремится итеративно минимизировать расхождение между этими вероятностями в исходном пространстве и в пространстве меньшей размерности.</a:t>
            </a:r>
            <a:endParaRPr sz="1600"/>
          </a:p>
        </p:txBody>
      </p:sp>
      <p:sp>
        <p:nvSpPr>
          <p:cNvPr id="261" name="Google Shape;261;p20"/>
          <p:cNvSpPr txBox="1">
            <a:spLocks noGrp="1"/>
          </p:cNvSpPr>
          <p:nvPr>
            <p:ph type="body" idx="4"/>
          </p:nvPr>
        </p:nvSpPr>
        <p:spPr>
          <a:xfrm>
            <a:off x="8329897" y="6177299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 sz="800" i="1"/>
              <a:t>CBOW (dim=200) A</a:t>
            </a:r>
            <a:endParaRPr sz="800" i="1"/>
          </a:p>
        </p:txBody>
      </p:sp>
      <p:sp>
        <p:nvSpPr>
          <p:cNvPr id="262" name="Google Shape;262;p20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2872100" y="32445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5760775" y="328375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20"/>
          <p:cNvPicPr preferRelativeResize="0"/>
          <p:nvPr/>
        </p:nvPicPr>
        <p:blipFill rotWithShape="1">
          <a:blip r:embed="rId3">
            <a:alphaModFix/>
          </a:blip>
          <a:srcRect l="1094" r="2005" b="5213"/>
          <a:stretch/>
        </p:blipFill>
        <p:spPr>
          <a:xfrm>
            <a:off x="6765175" y="1821075"/>
            <a:ext cx="4318000" cy="43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>
            <a:spLocks noGrp="1"/>
          </p:cNvSpPr>
          <p:nvPr>
            <p:ph type="body" idx="4"/>
          </p:nvPr>
        </p:nvSpPr>
        <p:spPr>
          <a:xfrm>
            <a:off x="1143697" y="5524874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/>
              <a:t>Вычисление визуализаций выполнено на на суперкомпьютере "cHARISMa"НИУ ВШЭ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1"/>
          <p:cNvPicPr preferRelativeResize="0"/>
          <p:nvPr/>
        </p:nvPicPr>
        <p:blipFill rotWithShape="1">
          <a:blip r:embed="rId3">
            <a:alphaModFix/>
          </a:blip>
          <a:srcRect l="8614" t="8340" r="4550" b="7071"/>
          <a:stretch/>
        </p:blipFill>
        <p:spPr>
          <a:xfrm>
            <a:off x="6489402" y="1429825"/>
            <a:ext cx="4654649" cy="452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1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73" name="Google Shape;273;p21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title"/>
          </p:nvPr>
        </p:nvSpPr>
        <p:spPr>
          <a:xfrm>
            <a:off x="585898" y="1101790"/>
            <a:ext cx="107148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Визуализации пространства размерности 200</a:t>
            </a:r>
            <a:endParaRPr/>
          </a:p>
        </p:txBody>
      </p:sp>
      <p:sp>
        <p:nvSpPr>
          <p:cNvPr id="275" name="Google Shape;275;p21"/>
          <p:cNvSpPr txBox="1">
            <a:spLocks noGrp="1"/>
          </p:cNvSpPr>
          <p:nvPr>
            <p:ph type="body" idx="4"/>
          </p:nvPr>
        </p:nvSpPr>
        <p:spPr>
          <a:xfrm>
            <a:off x="9116872" y="6227499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 sz="800" i="1"/>
              <a:t>CBOW (dim=200) M</a:t>
            </a:r>
            <a:endParaRPr sz="800" i="1"/>
          </a:p>
        </p:txBody>
      </p:sp>
      <p:sp>
        <p:nvSpPr>
          <p:cNvPr id="276" name="Google Shape;276;p21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2851675" y="21220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5760775" y="328375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21"/>
          <p:cNvPicPr preferRelativeResize="0"/>
          <p:nvPr/>
        </p:nvPicPr>
        <p:blipFill rotWithShape="1">
          <a:blip r:embed="rId4">
            <a:alphaModFix/>
          </a:blip>
          <a:srcRect l="8357" t="9273" r="6449" b="13898"/>
          <a:stretch/>
        </p:blipFill>
        <p:spPr>
          <a:xfrm>
            <a:off x="515950" y="1566125"/>
            <a:ext cx="4564900" cy="427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1"/>
          <p:cNvSpPr txBox="1">
            <a:spLocks noGrp="1"/>
          </p:cNvSpPr>
          <p:nvPr>
            <p:ph type="body" idx="4"/>
          </p:nvPr>
        </p:nvSpPr>
        <p:spPr>
          <a:xfrm>
            <a:off x="1386772" y="6227499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 sz="800" i="1"/>
              <a:t>SVD (dim=200) M</a:t>
            </a:r>
            <a:endParaRPr sz="800" i="1"/>
          </a:p>
        </p:txBody>
      </p:sp>
      <p:sp>
        <p:nvSpPr>
          <p:cNvPr id="281" name="Google Shape;281;p21"/>
          <p:cNvSpPr txBox="1"/>
          <p:nvPr/>
        </p:nvSpPr>
        <p:spPr>
          <a:xfrm>
            <a:off x="3045400" y="5623200"/>
            <a:ext cx="59508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{Множество биграмм, отмеченных красным} =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{множество биграмм в объединенном корпусе} \ {биграммы в корпусе литературных текстов} =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{уникальные биграммы для текстов с проявлением архетипов}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87" name="Google Shape;287;p2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585898" y="1101790"/>
            <a:ext cx="107148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Визуализации пространства размерности 16</a:t>
            </a:r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body" idx="4"/>
          </p:nvPr>
        </p:nvSpPr>
        <p:spPr>
          <a:xfrm>
            <a:off x="8329897" y="6177299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 sz="800" i="1"/>
              <a:t>CBOW (dim=16) A</a:t>
            </a:r>
            <a:endParaRPr sz="800" i="1"/>
          </a:p>
        </p:txBody>
      </p:sp>
      <p:sp>
        <p:nvSpPr>
          <p:cNvPr id="290" name="Google Shape;290;p22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2851675" y="212200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5760775" y="328375"/>
            <a:ext cx="1004400" cy="8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2"/>
          <p:cNvSpPr txBox="1">
            <a:spLocks noGrp="1"/>
          </p:cNvSpPr>
          <p:nvPr>
            <p:ph type="body" idx="4"/>
          </p:nvPr>
        </p:nvSpPr>
        <p:spPr>
          <a:xfrm>
            <a:off x="1386772" y="6227499"/>
            <a:ext cx="393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 sz="800" i="1"/>
              <a:t>SVD (dim=16) A</a:t>
            </a:r>
            <a:endParaRPr sz="800" i="1"/>
          </a:p>
        </p:txBody>
      </p:sp>
      <p:pic>
        <p:nvPicPr>
          <p:cNvPr id="294" name="Google Shape;294;p22"/>
          <p:cNvPicPr preferRelativeResize="0"/>
          <p:nvPr/>
        </p:nvPicPr>
        <p:blipFill rotWithShape="1">
          <a:blip r:embed="rId3">
            <a:alphaModFix/>
          </a:blip>
          <a:srcRect l="12064" t="7407" r="6089" b="6564"/>
          <a:stretch/>
        </p:blipFill>
        <p:spPr>
          <a:xfrm>
            <a:off x="467175" y="1622325"/>
            <a:ext cx="4364174" cy="44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2"/>
          <p:cNvPicPr preferRelativeResize="0"/>
          <p:nvPr/>
        </p:nvPicPr>
        <p:blipFill rotWithShape="1">
          <a:blip r:embed="rId4">
            <a:alphaModFix/>
          </a:blip>
          <a:srcRect l="5353" t="4828" r="5709" b="6902"/>
          <a:stretch/>
        </p:blipFill>
        <p:spPr>
          <a:xfrm>
            <a:off x="6410350" y="1449400"/>
            <a:ext cx="4691250" cy="46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948</Words>
  <Application>Microsoft Office PowerPoint</Application>
  <PresentationFormat>Широкоэкранный</PresentationFormat>
  <Paragraphs>114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Исследование подобластей в семантическом пространстве естественного языка, связанных с описанием глубинных психологических процессов </vt:lpstr>
      <vt:lpstr>Актуальность работы</vt:lpstr>
      <vt:lpstr>Задачи</vt:lpstr>
      <vt:lpstr>Постановка цели в терминах предметной области</vt:lpstr>
      <vt:lpstr>Подготовка текста</vt:lpstr>
      <vt:lpstr>Создание эмбеддингов слов</vt:lpstr>
      <vt:lpstr>Визуализация семантического пространства</vt:lpstr>
      <vt:lpstr>Визуализации пространства размерности 200</vt:lpstr>
      <vt:lpstr>Визуализации пространства размерности 16</vt:lpstr>
      <vt:lpstr>Ещё примеры </vt:lpstr>
      <vt:lpstr>Кластеризация, объективный анализ пространства</vt:lpstr>
      <vt:lpstr>Полученные результаты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подобластей в семантическом пространстве естественного языка, связанных с описанием глубинных психологических процессов</dc:title>
  <dc:creator>admin</dc:creator>
  <cp:lastModifiedBy>admin</cp:lastModifiedBy>
  <cp:revision>2</cp:revision>
  <dcterms:modified xsi:type="dcterms:W3CDTF">2024-05-12T16:15:12Z</dcterms:modified>
</cp:coreProperties>
</file>